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slide" Target="slides/slide7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0f1d10b840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0f1d10b840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0f1d10b84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0f1d10b84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0f1d10b840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10f1d10b840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0f1d10b840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10f1d10b840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0f1d10b840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0f1d10b840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0f1d10b840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0f1d10b840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2065350" y="2411525"/>
            <a:ext cx="5013300" cy="110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FF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Ο ανανάς</a:t>
            </a:r>
            <a:endParaRPr b="1">
              <a:solidFill>
                <a:srgbClr val="0000FF"/>
              </a:solidFill>
              <a:highlight>
                <a:srgbClr val="FFFF00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00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246600" y="206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2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Ο ανανάς</a:t>
            </a:r>
            <a:endParaRPr b="1" sz="292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Χρονολογείται</a:t>
            </a:r>
            <a:r>
              <a:rPr b="1" lang="en" sz="20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από </a:t>
            </a:r>
            <a:endParaRPr b="1" sz="20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τον 17ο αιώνα</a:t>
            </a:r>
            <a:r>
              <a:rPr b="1" lang="en" sz="20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endParaRPr b="1" sz="20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όταν Αμερικανοί έμποροι άρχισαν  </a:t>
            </a:r>
            <a:endParaRPr b="1" sz="20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να εισάγουν ανανά </a:t>
            </a:r>
            <a:r>
              <a:rPr b="1" lang="en" sz="20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από τα νησιά </a:t>
            </a:r>
            <a:endParaRPr b="1" sz="20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της Καραϊβικής</a:t>
            </a:r>
            <a:r>
              <a:rPr b="1" lang="en" sz="20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για  να τον </a:t>
            </a:r>
            <a:endParaRPr b="1" sz="20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μοιραστούν με τον </a:t>
            </a:r>
            <a:endParaRPr b="1" sz="20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20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υπόλοιπο κόσμο.</a:t>
            </a:r>
            <a:endParaRPr b="1" sz="20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152475"/>
            <a:ext cx="4495024" cy="312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00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246600" y="206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2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Ο ανανάς</a:t>
            </a:r>
            <a:endParaRPr b="1" sz="292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3595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Παρά το σκληρό </a:t>
            </a:r>
            <a:endParaRPr b="1" sz="24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εξωτερικό του, </a:t>
            </a:r>
            <a:endParaRPr b="1" sz="24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ο ανανάς είναι </a:t>
            </a:r>
            <a:endParaRPr b="1" sz="24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σύμβολο </a:t>
            </a:r>
            <a:endParaRPr b="1" sz="24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καλωσορίσματος </a:t>
            </a:r>
            <a:endParaRPr b="1" sz="24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και </a:t>
            </a:r>
            <a:endParaRPr b="1" sz="24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24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φιλοξενίας</a:t>
            </a:r>
            <a:endParaRPr b="1" sz="24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7250" y="1094050"/>
            <a:ext cx="4932000" cy="32859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00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246600" y="206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2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Ο ανανάς</a:t>
            </a:r>
            <a:endParaRPr b="1" sz="292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1152475"/>
            <a:ext cx="3434700" cy="384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Περιέχει</a:t>
            </a:r>
            <a:r>
              <a:rPr b="1" lang="en" sz="19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en" sz="19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μαγγάνιο </a:t>
            </a:r>
            <a:r>
              <a:rPr b="1" lang="en" sz="19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που </a:t>
            </a:r>
            <a:endParaRPr b="1" sz="19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παίζει σημαντικό ρόλο </a:t>
            </a:r>
            <a:endParaRPr b="1" sz="19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στον τρόπο με τον οποίο </a:t>
            </a:r>
            <a:endParaRPr b="1" sz="19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το σώμα μας </a:t>
            </a:r>
            <a:endParaRPr b="1" sz="19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μεταβολίζει την </a:t>
            </a:r>
            <a:r>
              <a:rPr b="1" lang="en" sz="19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τροφή</a:t>
            </a:r>
            <a:r>
              <a:rPr b="1" lang="en" sz="19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endParaRPr b="1" sz="19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πήζει το </a:t>
            </a:r>
            <a:r>
              <a:rPr b="1" lang="en" sz="19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αίμα </a:t>
            </a:r>
            <a:r>
              <a:rPr b="1" lang="en" sz="19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και </a:t>
            </a:r>
            <a:endParaRPr b="1" sz="19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19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διατηρεί τα </a:t>
            </a:r>
            <a:r>
              <a:rPr b="1" lang="en" sz="19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οστά </a:t>
            </a:r>
            <a:r>
              <a:rPr b="1" lang="en" sz="19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σας υγιή. </a:t>
            </a:r>
            <a:endParaRPr b="1" sz="19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8800" y="1452575"/>
            <a:ext cx="4311027" cy="2874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00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246600" y="206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2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Ο ανανάς</a:t>
            </a:r>
            <a:endParaRPr b="1" sz="292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152475"/>
            <a:ext cx="3692400" cy="341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0000FF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Για όσους θέλουν </a:t>
            </a:r>
            <a:endParaRPr b="1" sz="1900">
              <a:solidFill>
                <a:srgbClr val="0000FF"/>
              </a:solidFill>
              <a:highlight>
                <a:srgbClr val="FFFF00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FF0000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να χάσουν βάρος</a:t>
            </a:r>
            <a:r>
              <a:rPr b="1" lang="en" sz="1900">
                <a:solidFill>
                  <a:srgbClr val="0000FF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 ,</a:t>
            </a:r>
            <a:endParaRPr b="1" sz="1900">
              <a:solidFill>
                <a:srgbClr val="0000FF"/>
              </a:solidFill>
              <a:highlight>
                <a:srgbClr val="FFFF00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0000FF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ο ανανάς </a:t>
            </a:r>
            <a:endParaRPr b="1" sz="1900">
              <a:solidFill>
                <a:srgbClr val="0000FF"/>
              </a:solidFill>
              <a:highlight>
                <a:srgbClr val="FFFF00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0000FF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είναι ό,τι καλύτερο </a:t>
            </a:r>
            <a:endParaRPr b="1" sz="1900">
              <a:solidFill>
                <a:srgbClr val="0000FF"/>
              </a:solidFill>
              <a:highlight>
                <a:srgbClr val="FFFF00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FF0000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για αδυνάτισμα</a:t>
            </a:r>
            <a:r>
              <a:rPr b="1" lang="en" sz="1900">
                <a:solidFill>
                  <a:srgbClr val="0000FF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b="1" sz="1900">
              <a:solidFill>
                <a:srgbClr val="0000FF"/>
              </a:solidFill>
              <a:highlight>
                <a:srgbClr val="FFFF00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00FF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Τα ένζυμά του βοηθούν  </a:t>
            </a:r>
            <a:endParaRPr b="1" sz="1900">
              <a:solidFill>
                <a:srgbClr val="0000FF"/>
              </a:solidFill>
              <a:highlight>
                <a:srgbClr val="FFFF00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00FF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στην </a:t>
            </a:r>
            <a:r>
              <a:rPr b="1" lang="en" sz="1900">
                <a:solidFill>
                  <a:srgbClr val="FF0000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καύση του λίπους</a:t>
            </a:r>
            <a:r>
              <a:rPr b="1" lang="en" sz="1900">
                <a:solidFill>
                  <a:srgbClr val="0000FF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. </a:t>
            </a:r>
            <a:endParaRPr b="1" sz="1900">
              <a:solidFill>
                <a:srgbClr val="0000FF"/>
              </a:solidFill>
              <a:highlight>
                <a:srgbClr val="FFFF00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2600">
              <a:solidFill>
                <a:srgbClr val="0000FF"/>
              </a:solidFill>
              <a:highlight>
                <a:srgbClr val="FFFF00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31750" y="1152475"/>
            <a:ext cx="4835100" cy="3160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00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127225" y="260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2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Ο ανανάς</a:t>
            </a:r>
            <a:endParaRPr b="1" sz="292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173625" y="890225"/>
            <a:ext cx="5217000" cy="425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0000FF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Αυτό όμως που κάνει  τον ανανά πραγματικά ξεχωριστό είναι ότι </a:t>
            </a:r>
            <a:r>
              <a:rPr b="1" lang="en" sz="1900">
                <a:solidFill>
                  <a:srgbClr val="0000FF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είναι</a:t>
            </a:r>
            <a:r>
              <a:rPr b="1" lang="en" sz="1900">
                <a:solidFill>
                  <a:srgbClr val="0000FF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  το μοναδικό γνωστό τρόφιμο που περιέχει </a:t>
            </a:r>
            <a:r>
              <a:rPr b="1" lang="en" sz="1900">
                <a:solidFill>
                  <a:srgbClr val="FF0000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βρωμελαΐνη</a:t>
            </a:r>
            <a:r>
              <a:rPr b="1" lang="en" sz="1900">
                <a:solidFill>
                  <a:srgbClr val="0000FF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,</a:t>
            </a:r>
            <a:endParaRPr b="1" sz="1900">
              <a:solidFill>
                <a:srgbClr val="0000FF"/>
              </a:solidFill>
              <a:highlight>
                <a:srgbClr val="FFFF00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0000FF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 ένα </a:t>
            </a:r>
            <a:r>
              <a:rPr b="1" lang="en" sz="1900">
                <a:solidFill>
                  <a:srgbClr val="FF0000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ένζυμο</a:t>
            </a:r>
            <a:r>
              <a:rPr b="1" lang="en" sz="1900">
                <a:solidFill>
                  <a:srgbClr val="0000FF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, το οποίο βοηθάει </a:t>
            </a:r>
            <a:r>
              <a:rPr b="1" lang="en" sz="1900">
                <a:solidFill>
                  <a:srgbClr val="FF0000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να κλείνουν</a:t>
            </a:r>
            <a:r>
              <a:rPr b="1" lang="en" sz="1900">
                <a:solidFill>
                  <a:srgbClr val="0000FF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b="1" sz="1900">
              <a:solidFill>
                <a:srgbClr val="0000FF"/>
              </a:solidFill>
              <a:highlight>
                <a:srgbClr val="FFFF00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00FF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πιο εύκολα και χωρίς πολύ πόνο </a:t>
            </a:r>
            <a:r>
              <a:rPr b="1" lang="en" sz="1900">
                <a:solidFill>
                  <a:srgbClr val="FF0000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οι πληγές</a:t>
            </a:r>
            <a:endParaRPr b="1" sz="1900">
              <a:solidFill>
                <a:srgbClr val="FF0000"/>
              </a:solidFill>
              <a:highlight>
                <a:srgbClr val="FFFF00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0000FF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Άρα,  λίγος ανανάς μετά από εγχείρηση ή τραυματισμό, </a:t>
            </a:r>
            <a:endParaRPr b="1" sz="1900">
              <a:solidFill>
                <a:srgbClr val="0000FF"/>
              </a:solidFill>
              <a:highlight>
                <a:srgbClr val="FFFF00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0000FF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είναι ό,τι χρειαζόμαστε </a:t>
            </a:r>
            <a:r>
              <a:rPr b="1" lang="en" sz="1900">
                <a:solidFill>
                  <a:srgbClr val="FF0000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για  καλύτερη ανάρρωση</a:t>
            </a:r>
            <a:r>
              <a:rPr b="1" lang="en" sz="1900">
                <a:solidFill>
                  <a:srgbClr val="0000FF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sz="1900">
              <a:solidFill>
                <a:srgbClr val="0000FF"/>
              </a:solidFill>
              <a:highlight>
                <a:srgbClr val="FFFF00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900">
              <a:solidFill>
                <a:srgbClr val="0000FF"/>
              </a:solidFill>
              <a:highlight>
                <a:srgbClr val="FFFF00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9" name="Google Shape;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93625" y="1285875"/>
            <a:ext cx="3448500" cy="312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00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246600" y="206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2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Ο ανανάς</a:t>
            </a:r>
            <a:endParaRPr b="1" sz="292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5" name="Google Shape;95;p19"/>
          <p:cNvSpPr txBox="1"/>
          <p:nvPr>
            <p:ph idx="1" type="body"/>
          </p:nvPr>
        </p:nvSpPr>
        <p:spPr>
          <a:xfrm>
            <a:off x="311700" y="1152475"/>
            <a:ext cx="4510200" cy="375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Μια χαρακτηριστική και αγαπημένη ευχή στα Αγγλικά είναι η εξής:</a:t>
            </a:r>
            <a:endParaRPr b="1" sz="21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Να στέκεσαι ψηλά!</a:t>
            </a:r>
            <a:endParaRPr b="1" sz="21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Να φοράς στέμμα!</a:t>
            </a:r>
            <a:endParaRPr b="1" sz="21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και</a:t>
            </a:r>
            <a:endParaRPr b="1" sz="21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Να είσαι από μέσα σου γλυκός</a:t>
            </a:r>
            <a:endParaRPr b="1" sz="21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21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σαν τον ανανά</a:t>
            </a:r>
            <a:r>
              <a:rPr b="1" lang="en" sz="21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!!</a:t>
            </a:r>
            <a:endParaRPr b="1" sz="21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96" name="Google Shape;9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2075" y="778996"/>
            <a:ext cx="3335325" cy="43235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